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12192000"/>
  <p:notesSz cx="6858000" cy="9144000"/>
  <p:embeddedFontLst>
    <p:embeddedFont>
      <p:font typeface="Poppins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6" roundtripDataSignature="AMtx7mikp0AVygDVdIaiI+hC55kDZ/xs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F5F50FE-E3DF-448D-94B6-BB9EE5D7CEC5}">
  <a:tblStyle styleId="{9F5F50FE-E3DF-448D-94B6-BB9EE5D7CEC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fill>
          <a:solidFill>
            <a:srgbClr val="CFD7E7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7E7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oppins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-boldItalic.fntdata"/><Relationship Id="rId30" Type="http://schemas.openxmlformats.org/officeDocument/2006/relationships/font" Target="fonts/Poppins-italic.fntdata"/><Relationship Id="rId11" Type="http://schemas.openxmlformats.org/officeDocument/2006/relationships/slide" Target="slides/slide5.xml"/><Relationship Id="rId33" Type="http://schemas.openxmlformats.org/officeDocument/2006/relationships/font" Target="fonts/Lato-bold.fntdata"/><Relationship Id="rId10" Type="http://schemas.openxmlformats.org/officeDocument/2006/relationships/slide" Target="slides/slide4.xml"/><Relationship Id="rId32" Type="http://schemas.openxmlformats.org/officeDocument/2006/relationships/font" Target="fonts/Lato-regular.fntdata"/><Relationship Id="rId13" Type="http://schemas.openxmlformats.org/officeDocument/2006/relationships/slide" Target="slides/slide7.xml"/><Relationship Id="rId35" Type="http://schemas.openxmlformats.org/officeDocument/2006/relationships/font" Target="fonts/Lato-boldItalic.fntdata"/><Relationship Id="rId12" Type="http://schemas.openxmlformats.org/officeDocument/2006/relationships/slide" Target="slides/slide6.xml"/><Relationship Id="rId34" Type="http://schemas.openxmlformats.org/officeDocument/2006/relationships/font" Target="fonts/Lato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6" name="Google Shape;25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4" name="Google Shape;26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5" name="Google Shape;28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1" name="Google Shape;29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7" name="Google Shape;31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6" name="Google Shape;33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24.png"/><Relationship Id="rId6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6410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855344" y="2605087"/>
            <a:ext cx="1048131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0"/>
              <a:buFont typeface="Arial"/>
              <a:buNone/>
            </a:pPr>
            <a:r>
              <a:rPr b="1" i="0" lang="en-US" sz="525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Virtual Machines &amp; Mobile 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576749" y="3805207"/>
            <a:ext cx="32907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20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UNIT V 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9598000" y="5645625"/>
            <a:ext cx="2284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5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By</a:t>
            </a:r>
            <a:br>
              <a:rPr b="0" i="0" lang="en-US" sz="15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US" sz="15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R.CHITRA DEVI</a:t>
            </a:r>
            <a:endParaRPr b="0" i="0" sz="155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5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AP/CSE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3" name="Google Shape;18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4" name="Google Shape;18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909762"/>
            <a:ext cx="3429000" cy="399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5" name="Google Shape;18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1500" y="1909762"/>
            <a:ext cx="3429000" cy="399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6" name="Google Shape;186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91500" y="1909762"/>
            <a:ext cx="3429000" cy="39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0"/>
          <p:cNvSpPr txBox="1"/>
          <p:nvPr/>
        </p:nvSpPr>
        <p:spPr>
          <a:xfrm>
            <a:off x="820816" y="2919412"/>
            <a:ext cx="293036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Type 0 (Hardware)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0"/>
          <p:cNvSpPr txBox="1"/>
          <p:nvPr/>
        </p:nvSpPr>
        <p:spPr>
          <a:xfrm>
            <a:off x="866775" y="3690937"/>
            <a:ext cx="283845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 hardware-based solution where the VMM is encoded in the firmware and loaded at boot time. It splits the system into "partitions" or "domains," each with dedicated resources.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0"/>
          <p:cNvSpPr txBox="1"/>
          <p:nvPr/>
        </p:nvSpPr>
        <p:spPr>
          <a:xfrm>
            <a:off x="4605813" y="2919412"/>
            <a:ext cx="29803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Type 1 (Bare-Metal)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0"/>
          <p:cNvSpPr txBox="1"/>
          <p:nvPr/>
        </p:nvSpPr>
        <p:spPr>
          <a:xfrm>
            <a:off x="4676775" y="4148137"/>
            <a:ext cx="283845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Software that runs directly on the host hardware (no underlying OS). Guest OSs run at a second level. Examples: VMware ESXi, Microsoft Hyper-V.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0"/>
          <p:cNvSpPr txBox="1"/>
          <p:nvPr/>
        </p:nvSpPr>
        <p:spPr>
          <a:xfrm>
            <a:off x="8655843" y="2919412"/>
            <a:ext cx="25003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Type 2 (Hosted)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0"/>
          <p:cNvSpPr txBox="1"/>
          <p:nvPr/>
        </p:nvSpPr>
        <p:spPr>
          <a:xfrm>
            <a:off x="8486775" y="3690937"/>
            <a:ext cx="283845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Installed on top of a conventional OS (like Windows or macOS). It is dependent on the host OS. Examples: VMware Workstation, VirtualBox.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Types of Hypervisors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8" name="Google Shape;19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9" name="Google Shape;19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2000250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1"/>
          <p:cNvSpPr txBox="1"/>
          <p:nvPr/>
        </p:nvSpPr>
        <p:spPr>
          <a:xfrm>
            <a:off x="571500" y="2000250"/>
            <a:ext cx="555069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Paravirtualization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1"/>
          <p:cNvSpPr txBox="1"/>
          <p:nvPr/>
        </p:nvSpPr>
        <p:spPr>
          <a:xfrm>
            <a:off x="571500" y="2628900"/>
            <a:ext cx="528637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 type of virtualization where the guest operating system is *modified* to be aware that it is running in a VM.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1"/>
          <p:cNvSpPr txBox="1"/>
          <p:nvPr/>
        </p:nvSpPr>
        <p:spPr>
          <a:xfrm>
            <a:off x="571500" y="3314700"/>
            <a:ext cx="52863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It replaces non-virtualizable instructions with "hypercalls" that communicate directly with the hypervisor (virtualization layer). This improves performance and efficiency.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1"/>
          <p:cNvSpPr txBox="1"/>
          <p:nvPr/>
        </p:nvSpPr>
        <p:spPr>
          <a:xfrm>
            <a:off x="571500" y="4257675"/>
            <a:ext cx="528637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The hypervisor provides a special API rather than simulating hardware. Example: Xen.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204" name="Google Shape;20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3650" y="2009775"/>
            <a:ext cx="5267325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1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Paravirtualization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0" name="Google Shape;21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1" name="Google Shape;211;p12"/>
          <p:cNvGraphicFramePr/>
          <p:nvPr/>
        </p:nvGraphicFramePr>
        <p:xfrm>
          <a:off x="571500" y="19097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{9F5F50FE-E3DF-448D-94B6-BB9EE5D7CEC5}</a:tableStyleId>
              </a:tblPr>
              <a:tblGrid>
                <a:gridCol w="1729075"/>
                <a:gridCol w="4255600"/>
                <a:gridCol w="5064325"/>
              </a:tblGrid>
              <a:tr h="57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33415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Feature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33415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Type 1 Hypervisor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33415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Type 2 Hypervisor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</a:tr>
              <a:tr h="57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Alias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Bare Metal or Native Hypervisor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Hosted Hypervisor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Dependency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Completely independent from any OS.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Completely dependent on host OS for its operations.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Installation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Works directly on the hardware of the host.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Installed on an OS and supports other OSs above it.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Virtualization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Supports hardware virtualization.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Supports OS virtualization.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Performance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Higher performance and scalability.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Low performance due to host OS overhead.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Examples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VMware ESXi Server, Microsoft Hyper-V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VMware Workstation, Oracle VirtualBox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2" name="Google Shape;212;p12"/>
          <p:cNvSpPr/>
          <p:nvPr/>
        </p:nvSpPr>
        <p:spPr>
          <a:xfrm>
            <a:off x="571500" y="2466975"/>
            <a:ext cx="172908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2"/>
          <p:cNvSpPr/>
          <p:nvPr/>
        </p:nvSpPr>
        <p:spPr>
          <a:xfrm>
            <a:off x="2300585" y="2466975"/>
            <a:ext cx="425559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2"/>
          <p:cNvSpPr/>
          <p:nvPr/>
        </p:nvSpPr>
        <p:spPr>
          <a:xfrm>
            <a:off x="6556176" y="2466975"/>
            <a:ext cx="506432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2"/>
          <p:cNvSpPr/>
          <p:nvPr/>
        </p:nvSpPr>
        <p:spPr>
          <a:xfrm>
            <a:off x="571500" y="3038475"/>
            <a:ext cx="172908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2"/>
          <p:cNvSpPr/>
          <p:nvPr/>
        </p:nvSpPr>
        <p:spPr>
          <a:xfrm>
            <a:off x="2300585" y="3038475"/>
            <a:ext cx="425559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2"/>
          <p:cNvSpPr/>
          <p:nvPr/>
        </p:nvSpPr>
        <p:spPr>
          <a:xfrm>
            <a:off x="6556176" y="3038475"/>
            <a:ext cx="506432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2"/>
          <p:cNvSpPr/>
          <p:nvPr/>
        </p:nvSpPr>
        <p:spPr>
          <a:xfrm>
            <a:off x="571500" y="3609975"/>
            <a:ext cx="172908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2"/>
          <p:cNvSpPr/>
          <p:nvPr/>
        </p:nvSpPr>
        <p:spPr>
          <a:xfrm>
            <a:off x="2300585" y="3609975"/>
            <a:ext cx="425559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2"/>
          <p:cNvSpPr/>
          <p:nvPr/>
        </p:nvSpPr>
        <p:spPr>
          <a:xfrm>
            <a:off x="6556176" y="3609975"/>
            <a:ext cx="506432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2"/>
          <p:cNvSpPr/>
          <p:nvPr/>
        </p:nvSpPr>
        <p:spPr>
          <a:xfrm>
            <a:off x="571500" y="4181475"/>
            <a:ext cx="172908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2"/>
          <p:cNvSpPr/>
          <p:nvPr/>
        </p:nvSpPr>
        <p:spPr>
          <a:xfrm>
            <a:off x="2300585" y="4181475"/>
            <a:ext cx="425559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2"/>
          <p:cNvSpPr/>
          <p:nvPr/>
        </p:nvSpPr>
        <p:spPr>
          <a:xfrm>
            <a:off x="6556176" y="4181475"/>
            <a:ext cx="506432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2"/>
          <p:cNvSpPr/>
          <p:nvPr/>
        </p:nvSpPr>
        <p:spPr>
          <a:xfrm>
            <a:off x="571500" y="4752975"/>
            <a:ext cx="172908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2"/>
          <p:cNvSpPr/>
          <p:nvPr/>
        </p:nvSpPr>
        <p:spPr>
          <a:xfrm>
            <a:off x="2300585" y="4752975"/>
            <a:ext cx="425559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2"/>
          <p:cNvSpPr/>
          <p:nvPr/>
        </p:nvSpPr>
        <p:spPr>
          <a:xfrm>
            <a:off x="6556176" y="4752975"/>
            <a:ext cx="506432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/>
          <p:nvPr/>
        </p:nvSpPr>
        <p:spPr>
          <a:xfrm>
            <a:off x="571500" y="5324475"/>
            <a:ext cx="172908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2"/>
          <p:cNvSpPr/>
          <p:nvPr/>
        </p:nvSpPr>
        <p:spPr>
          <a:xfrm>
            <a:off x="2300585" y="5324475"/>
            <a:ext cx="425559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2"/>
          <p:cNvSpPr/>
          <p:nvPr/>
        </p:nvSpPr>
        <p:spPr>
          <a:xfrm>
            <a:off x="6556176" y="5324475"/>
            <a:ext cx="506432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Comparison: Type 1 vs. Type 2 Hypervisor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35" name="Google Shape;23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3"/>
          <p:cNvSpPr txBox="1"/>
          <p:nvPr/>
        </p:nvSpPr>
        <p:spPr>
          <a:xfrm>
            <a:off x="1100375" y="3214687"/>
            <a:ext cx="9991248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Virtualization &amp; OS Components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41" name="Google Shape;24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2" name="Google Shape;24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071687"/>
            <a:ext cx="5286375" cy="3667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3" name="Google Shape;24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2071687"/>
            <a:ext cx="5286375" cy="3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4"/>
          <p:cNvSpPr txBox="1"/>
          <p:nvPr/>
        </p:nvSpPr>
        <p:spPr>
          <a:xfrm>
            <a:off x="962025" y="2462212"/>
            <a:ext cx="4730591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CPU Scheduling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 txBox="1"/>
          <p:nvPr/>
        </p:nvSpPr>
        <p:spPr>
          <a:xfrm>
            <a:off x="962025" y="3090862"/>
            <a:ext cx="450532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 single physical CPU system acts like a multiprocessor. The VMM creates virtual CPUs (vCPUs) for each guest.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 txBox="1"/>
          <p:nvPr/>
        </p:nvSpPr>
        <p:spPr>
          <a:xfrm>
            <a:off x="962025" y="3776662"/>
            <a:ext cx="4505325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If there aren't enough physical CPUs, the VMM uses standard scheduling algorithms to put vCPU threads on physical CPUs, ensuring fairness. Over-subscription of CPUs can slow guests.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4"/>
          <p:cNvSpPr txBox="1"/>
          <p:nvPr/>
        </p:nvSpPr>
        <p:spPr>
          <a:xfrm>
            <a:off x="6724650" y="2462212"/>
            <a:ext cx="4730591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Memory 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4"/>
          <p:cNvSpPr txBox="1"/>
          <p:nvPr/>
        </p:nvSpPr>
        <p:spPr>
          <a:xfrm>
            <a:off x="6724650" y="3090862"/>
            <a:ext cx="450532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Total guest memory can exceed the physical memory. The VMM uses clever techniques: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4"/>
          <p:cNvSpPr txBox="1"/>
          <p:nvPr/>
        </p:nvSpPr>
        <p:spPr>
          <a:xfrm>
            <a:off x="6867525" y="3776662"/>
            <a:ext cx="952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4"/>
          <p:cNvSpPr txBox="1"/>
          <p:nvPr/>
        </p:nvSpPr>
        <p:spPr>
          <a:xfrm>
            <a:off x="6962775" y="3776662"/>
            <a:ext cx="42672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Ballooning: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A "balloon driver" in the guest allocates memory, forcing the guest OS to free up other pages.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4"/>
          <p:cNvSpPr txBox="1"/>
          <p:nvPr/>
        </p:nvSpPr>
        <p:spPr>
          <a:xfrm>
            <a:off x="6867525" y="4433887"/>
            <a:ext cx="952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4"/>
          <p:cNvSpPr txBox="1"/>
          <p:nvPr/>
        </p:nvSpPr>
        <p:spPr>
          <a:xfrm>
            <a:off x="6962775" y="4433887"/>
            <a:ext cx="42672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De-duplication: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The VMM finds identical memory pages (e.g., from the same OS) and maps them to a single physical page.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4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Managing CPU &amp; Memory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58" name="Google Shape;25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5"/>
          <p:cNvSpPr txBox="1"/>
          <p:nvPr/>
        </p:nvSpPr>
        <p:spPr>
          <a:xfrm>
            <a:off x="2190750" y="2943225"/>
            <a:ext cx="8191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432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Lato"/>
              <a:buChar char="●"/>
            </a:pPr>
            <a:r>
              <a:rPr b="1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I/O Management: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Complicated by performance needs. The VMM provides virtualized devices to guests, using standard driver interfaces. For networking, the VMM acts as a "virtual switch" to route packets to the correct guest VM.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5"/>
          <p:cNvSpPr txBox="1"/>
          <p:nvPr/>
        </p:nvSpPr>
        <p:spPr>
          <a:xfrm>
            <a:off x="2190750" y="3905250"/>
            <a:ext cx="8191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432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Lato"/>
              <a:buChar char="●"/>
            </a:pPr>
            <a:r>
              <a:rPr b="1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Storage Management: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The VMM provides boot disks to guests as "disk images" (e.g., .vmdk files). These are files that live on the host OS (Type 2) or a VMM filesystem (Type 1). VMMs also provide access to network-attached storage.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5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Managing I/O &amp; Storage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66" name="Google Shape;26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67" name="Google Shape;26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1643062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6"/>
          <p:cNvSpPr txBox="1"/>
          <p:nvPr/>
        </p:nvSpPr>
        <p:spPr>
          <a:xfrm>
            <a:off x="571500" y="1643062"/>
            <a:ext cx="555069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Live Migration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6"/>
          <p:cNvSpPr txBox="1"/>
          <p:nvPr/>
        </p:nvSpPr>
        <p:spPr>
          <a:xfrm>
            <a:off x="571500" y="2271712"/>
            <a:ext cx="52863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The ability to move a *running* virtual machine between physical hosts with no interruption to service. The VM remains powered on and applications continue to run.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6"/>
          <p:cNvSpPr txBox="1"/>
          <p:nvPr/>
        </p:nvSpPr>
        <p:spPr>
          <a:xfrm>
            <a:off x="571500" y="3214687"/>
            <a:ext cx="52863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Process: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6"/>
          <p:cNvSpPr txBox="1"/>
          <p:nvPr/>
        </p:nvSpPr>
        <p:spPr>
          <a:xfrm>
            <a:off x="819150" y="3643312"/>
            <a:ext cx="1333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6"/>
          <p:cNvSpPr txBox="1"/>
          <p:nvPr/>
        </p:nvSpPr>
        <p:spPr>
          <a:xfrm>
            <a:off x="952500" y="3643312"/>
            <a:ext cx="49053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33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Connection is established.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6"/>
          <p:cNvSpPr txBox="1"/>
          <p:nvPr/>
        </p:nvSpPr>
        <p:spPr>
          <a:xfrm>
            <a:off x="819150" y="4043362"/>
            <a:ext cx="1333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6"/>
          <p:cNvSpPr txBox="1"/>
          <p:nvPr/>
        </p:nvSpPr>
        <p:spPr>
          <a:xfrm>
            <a:off x="952500" y="4043362"/>
            <a:ext cx="49053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33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Read-only memory pages are sent.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6"/>
          <p:cNvSpPr txBox="1"/>
          <p:nvPr/>
        </p:nvSpPr>
        <p:spPr>
          <a:xfrm>
            <a:off x="819150" y="4443412"/>
            <a:ext cx="1333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6"/>
          <p:cNvSpPr txBox="1"/>
          <p:nvPr/>
        </p:nvSpPr>
        <p:spPr>
          <a:xfrm>
            <a:off x="952500" y="4443412"/>
            <a:ext cx="490537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33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Read-write ("dirty") pages are sent, and the guest is marked as clean.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6"/>
          <p:cNvSpPr txBox="1"/>
          <p:nvPr/>
        </p:nvSpPr>
        <p:spPr>
          <a:xfrm>
            <a:off x="819150" y="5100637"/>
            <a:ext cx="1333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4.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6"/>
          <p:cNvSpPr txBox="1"/>
          <p:nvPr/>
        </p:nvSpPr>
        <p:spPr>
          <a:xfrm>
            <a:off x="952500" y="5100637"/>
            <a:ext cx="49053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33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Step 3 repeats in cycles for pages that were modified.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6"/>
          <p:cNvSpPr txBox="1"/>
          <p:nvPr/>
        </p:nvSpPr>
        <p:spPr>
          <a:xfrm>
            <a:off x="819150" y="5500687"/>
            <a:ext cx="1333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5.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6"/>
          <p:cNvSpPr txBox="1"/>
          <p:nvPr/>
        </p:nvSpPr>
        <p:spPr>
          <a:xfrm>
            <a:off x="952500" y="5500687"/>
            <a:ext cx="490537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33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Guest is frozen, final VCPU state and dirty pages are sent, and target is told to resume.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281" name="Google Shape;28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3650" y="1652587"/>
            <a:ext cx="5267325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6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Live Migration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87" name="Google Shape;28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7"/>
          <p:cNvSpPr txBox="1"/>
          <p:nvPr/>
        </p:nvSpPr>
        <p:spPr>
          <a:xfrm>
            <a:off x="975359" y="3214687"/>
            <a:ext cx="1024128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Part 2: Mobile Operating Systems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93" name="Google Shape;29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8"/>
          <p:cNvSpPr txBox="1"/>
          <p:nvPr/>
        </p:nvSpPr>
        <p:spPr>
          <a:xfrm>
            <a:off x="571500" y="2000250"/>
            <a:ext cx="555069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Android Architecture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8"/>
          <p:cNvSpPr txBox="1"/>
          <p:nvPr/>
        </p:nvSpPr>
        <p:spPr>
          <a:xfrm>
            <a:off x="571500" y="2628900"/>
            <a:ext cx="528637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An open-source, mobile OS developed by Google, based on the Linux 2.6 kernel.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8"/>
          <p:cNvSpPr txBox="1"/>
          <p:nvPr/>
        </p:nvSpPr>
        <p:spPr>
          <a:xfrm>
            <a:off x="571500" y="3314700"/>
            <a:ext cx="528637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It's a software stack including an OS, middleware, and key applications. Most app development is done in Java.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8"/>
          <p:cNvSpPr txBox="1"/>
          <p:nvPr/>
        </p:nvSpPr>
        <p:spPr>
          <a:xfrm>
            <a:off x="571500" y="4000500"/>
            <a:ext cx="528637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The stack consists of the Linux Kernel (drivers, power management), Libraries, Android Runtime, Application Framework, and Applications.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8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Mobile OS: Android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9225" y="794750"/>
            <a:ext cx="4781375" cy="539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04" name="Google Shape;30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05" name="Google Shape;30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266950"/>
            <a:ext cx="34290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06" name="Google Shape;30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1500" y="2266950"/>
            <a:ext cx="34290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07" name="Google Shape;307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91500" y="2266950"/>
            <a:ext cx="34290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9"/>
          <p:cNvSpPr txBox="1"/>
          <p:nvPr/>
        </p:nvSpPr>
        <p:spPr>
          <a:xfrm>
            <a:off x="1055846" y="3276600"/>
            <a:ext cx="246030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App Framework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9"/>
          <p:cNvSpPr txBox="1"/>
          <p:nvPr/>
        </p:nvSpPr>
        <p:spPr>
          <a:xfrm>
            <a:off x="866775" y="4048125"/>
            <a:ext cx="283845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Provides high-level services like Activity Manager (manages app lifecycle), Content Providers (data sharing), and Notification Manager.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9"/>
          <p:cNvSpPr txBox="1"/>
          <p:nvPr/>
        </p:nvSpPr>
        <p:spPr>
          <a:xfrm>
            <a:off x="5450919" y="3276600"/>
            <a:ext cx="1290161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Libraries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9"/>
          <p:cNvSpPr txBox="1"/>
          <p:nvPr/>
        </p:nvSpPr>
        <p:spPr>
          <a:xfrm>
            <a:off x="4676775" y="4048125"/>
            <a:ext cx="283845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 set of C/C++ libraries including: SQLite (database), WebKit (browser engine), OpenGL ES (graphics), and Media Framework (audio/video).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9"/>
          <p:cNvSpPr txBox="1"/>
          <p:nvPr/>
        </p:nvSpPr>
        <p:spPr>
          <a:xfrm>
            <a:off x="8590835" y="3276600"/>
            <a:ext cx="263032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Android Runtime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9"/>
          <p:cNvSpPr txBox="1"/>
          <p:nvPr/>
        </p:nvSpPr>
        <p:spPr>
          <a:xfrm>
            <a:off x="8486775" y="4048125"/>
            <a:ext cx="283845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Includes Core Java libraries and the Dalvik Virtual Machine. Dalvik is a register-based VM optimized for mobile with a small footprint.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9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Android Core Components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2480548" y="3214687"/>
            <a:ext cx="7230903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Part 1: Virtual Machines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19" name="Google Shape;31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20" name="Google Shape;32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1847850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0"/>
          <p:cNvSpPr txBox="1"/>
          <p:nvPr/>
        </p:nvSpPr>
        <p:spPr>
          <a:xfrm>
            <a:off x="571500" y="1847850"/>
            <a:ext cx="555069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iOS Architecture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0"/>
          <p:cNvSpPr txBox="1"/>
          <p:nvPr/>
        </p:nvSpPr>
        <p:spPr>
          <a:xfrm>
            <a:off x="571500" y="2476500"/>
            <a:ext cx="52863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iOS is the operating system for iPhone, iPad, and iPod touch. It acts as an intermediary between the hardware and the apps. Apps *do not* talk to hardware directly.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0"/>
          <p:cNvSpPr txBox="1"/>
          <p:nvPr/>
        </p:nvSpPr>
        <p:spPr>
          <a:xfrm>
            <a:off x="571500" y="3419475"/>
            <a:ext cx="528637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It is a layered architecture: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0"/>
          <p:cNvSpPr txBox="1"/>
          <p:nvPr/>
        </p:nvSpPr>
        <p:spPr>
          <a:xfrm>
            <a:off x="714375" y="3848100"/>
            <a:ext cx="952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0"/>
          <p:cNvSpPr txBox="1"/>
          <p:nvPr/>
        </p:nvSpPr>
        <p:spPr>
          <a:xfrm>
            <a:off x="809625" y="3848100"/>
            <a:ext cx="504825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Cocoa Touch: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Key frameworks for building apps (UI, multitasking, notifications).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0"/>
          <p:cNvSpPr txBox="1"/>
          <p:nvPr/>
        </p:nvSpPr>
        <p:spPr>
          <a:xfrm>
            <a:off x="714375" y="4505325"/>
            <a:ext cx="952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0"/>
          <p:cNvSpPr txBox="1"/>
          <p:nvPr/>
        </p:nvSpPr>
        <p:spPr>
          <a:xfrm>
            <a:off x="809625" y="4505325"/>
            <a:ext cx="50482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Media Layer: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Graphics, audio, and video technologies.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0"/>
          <p:cNvSpPr txBox="1"/>
          <p:nvPr/>
        </p:nvSpPr>
        <p:spPr>
          <a:xfrm>
            <a:off x="714375" y="4905375"/>
            <a:ext cx="952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0"/>
          <p:cNvSpPr txBox="1"/>
          <p:nvPr/>
        </p:nvSpPr>
        <p:spPr>
          <a:xfrm>
            <a:off x="809625" y="4905375"/>
            <a:ext cx="504825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Core Services: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Fundamental system services (iCloud, location, networking).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0"/>
          <p:cNvSpPr txBox="1"/>
          <p:nvPr/>
        </p:nvSpPr>
        <p:spPr>
          <a:xfrm>
            <a:off x="714375" y="5562600"/>
            <a:ext cx="952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0"/>
          <p:cNvSpPr txBox="1"/>
          <p:nvPr/>
        </p:nvSpPr>
        <p:spPr>
          <a:xfrm>
            <a:off x="809625" y="5562600"/>
            <a:ext cx="50482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Core OS: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Low-level features (security, file system, hardware).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332" name="Google Shape;33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3650" y="1857375"/>
            <a:ext cx="5267325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0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Mobile OS: iOS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38" name="Google Shape;33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9" name="Google Shape;339;p21"/>
          <p:cNvGraphicFramePr/>
          <p:nvPr/>
        </p:nvGraphicFramePr>
        <p:xfrm>
          <a:off x="571500" y="19383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{9F5F50FE-E3DF-448D-94B6-BB9EE5D7CEC5}</a:tableStyleId>
              </a:tblPr>
              <a:tblGrid>
                <a:gridCol w="1795900"/>
                <a:gridCol w="4537625"/>
                <a:gridCol w="4715475"/>
              </a:tblGrid>
              <a:tr h="65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33415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Feature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33415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Android OS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33415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iPhone OS (iOS)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5F9"/>
                    </a:solidFill>
                  </a:tcPr>
                </a:tc>
              </a:tr>
              <a:tr h="65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Internal Memory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Limited default memory can be a "big headache".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Good internal memory; user has choice of different sizes.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External Memory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Supports external SD cards to store photos, media, etc.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No external expandable memory.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5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File Transfer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Easy. Plug and transfer data in flash drive mode.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Synchronization is "just like iPods".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Notifications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Broadcasts system-wide notifications in cascade windows.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Push notifications. Server pushes data (saves power).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55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1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Hardware Buttons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Menu and back buttons may not always do the same thing.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n-US" sz="1350" u="none" cap="none" strike="noStrik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One button for one clear function. Menu/back are consistent.</a:t>
                      </a:r>
                      <a:endParaRPr sz="14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40" name="Google Shape;340;p21"/>
          <p:cNvSpPr/>
          <p:nvPr/>
        </p:nvSpPr>
        <p:spPr>
          <a:xfrm>
            <a:off x="571500" y="2495550"/>
            <a:ext cx="179590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1"/>
          <p:cNvSpPr/>
          <p:nvPr/>
        </p:nvSpPr>
        <p:spPr>
          <a:xfrm>
            <a:off x="2367408" y="2495550"/>
            <a:ext cx="453762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1"/>
          <p:cNvSpPr/>
          <p:nvPr/>
        </p:nvSpPr>
        <p:spPr>
          <a:xfrm>
            <a:off x="6905029" y="2495550"/>
            <a:ext cx="471547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1"/>
          <p:cNvSpPr/>
          <p:nvPr/>
        </p:nvSpPr>
        <p:spPr>
          <a:xfrm>
            <a:off x="571500" y="3067050"/>
            <a:ext cx="179590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1"/>
          <p:cNvSpPr/>
          <p:nvPr/>
        </p:nvSpPr>
        <p:spPr>
          <a:xfrm>
            <a:off x="2367408" y="3067050"/>
            <a:ext cx="453762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1"/>
          <p:cNvSpPr/>
          <p:nvPr/>
        </p:nvSpPr>
        <p:spPr>
          <a:xfrm>
            <a:off x="6905029" y="3067050"/>
            <a:ext cx="471547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1"/>
          <p:cNvSpPr/>
          <p:nvPr/>
        </p:nvSpPr>
        <p:spPr>
          <a:xfrm>
            <a:off x="571500" y="3638550"/>
            <a:ext cx="179590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1"/>
          <p:cNvSpPr/>
          <p:nvPr/>
        </p:nvSpPr>
        <p:spPr>
          <a:xfrm>
            <a:off x="2367408" y="3638550"/>
            <a:ext cx="453762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1"/>
          <p:cNvSpPr/>
          <p:nvPr/>
        </p:nvSpPr>
        <p:spPr>
          <a:xfrm>
            <a:off x="6905029" y="3638550"/>
            <a:ext cx="471547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1"/>
          <p:cNvSpPr/>
          <p:nvPr/>
        </p:nvSpPr>
        <p:spPr>
          <a:xfrm>
            <a:off x="571500" y="4210050"/>
            <a:ext cx="179590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1"/>
          <p:cNvSpPr/>
          <p:nvPr/>
        </p:nvSpPr>
        <p:spPr>
          <a:xfrm>
            <a:off x="2367408" y="4210050"/>
            <a:ext cx="453762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1"/>
          <p:cNvSpPr/>
          <p:nvPr/>
        </p:nvSpPr>
        <p:spPr>
          <a:xfrm>
            <a:off x="6905029" y="4210050"/>
            <a:ext cx="471547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1"/>
          <p:cNvSpPr/>
          <p:nvPr/>
        </p:nvSpPr>
        <p:spPr>
          <a:xfrm>
            <a:off x="571500" y="5038725"/>
            <a:ext cx="179590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1"/>
          <p:cNvSpPr/>
          <p:nvPr/>
        </p:nvSpPr>
        <p:spPr>
          <a:xfrm>
            <a:off x="2367408" y="5038725"/>
            <a:ext cx="453762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1"/>
          <p:cNvSpPr/>
          <p:nvPr/>
        </p:nvSpPr>
        <p:spPr>
          <a:xfrm>
            <a:off x="6905029" y="5038725"/>
            <a:ext cx="471547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1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Comparison: Android OS vs. iPhone 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9" name="Google Shape;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637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0" name="Google Shape;10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2000250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571500" y="2000250"/>
            <a:ext cx="555069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Definition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571500" y="2628900"/>
            <a:ext cx="5286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 Virtual Machine (VM) is a virtual environment that functions as a virtual computer system with its own CPU, memory, network interface, and storage, created on a physical hardware system.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571500" y="3559050"/>
            <a:ext cx="51432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It's a software construct that mimics a physical server, capable of running applications and entire operating systems in isolation.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04" name="Google Shape;10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3650" y="2009775"/>
            <a:ext cx="5267325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What is a Virtual Machine?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0" name="Google Shape;11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1" name="Google Shape;11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900237"/>
            <a:ext cx="5286375" cy="401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2" name="Google Shape;11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1900237"/>
            <a:ext cx="5286375" cy="401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/>
          <p:nvPr/>
        </p:nvSpPr>
        <p:spPr>
          <a:xfrm>
            <a:off x="962025" y="2290762"/>
            <a:ext cx="4730591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Benefits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6724650" y="2290762"/>
            <a:ext cx="4730591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Disadvantages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1104900" y="2890837"/>
            <a:ext cx="952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1200150" y="2890837"/>
            <a:ext cx="42672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Isolation: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VMs are isolated from the host and other VMs. No data leaks.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1104900" y="3548062"/>
            <a:ext cx="952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1200150" y="3548062"/>
            <a:ext cx="42672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Multi-OS: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Run multiple, heterogeneous operating systems on the same computer.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1104900" y="4205287"/>
            <a:ext cx="952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1200150" y="4205287"/>
            <a:ext cx="42672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Consolidation: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Reduce costs by running many small virtual servers on one powerful physical server.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1104900" y="4862512"/>
            <a:ext cx="952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1200150" y="4862512"/>
            <a:ext cx="42672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Management: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Easy to backup, clone, and support legacy applications.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6867525" y="2890837"/>
            <a:ext cx="952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6962775" y="2890837"/>
            <a:ext cx="42672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Efficiency: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Less efficient than real machines due to indirect hardware access.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6867525" y="3548062"/>
            <a:ext cx="952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6962775" y="3548062"/>
            <a:ext cx="42672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Security: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A VM can be infected with the weaknesses of the host machine.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6867525" y="4205287"/>
            <a:ext cx="952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6962775" y="4205287"/>
            <a:ext cx="42672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Hardware Access: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Difficulty in directly accessing specific hardware like USB devices.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6867525" y="4862512"/>
            <a:ext cx="9525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6962775" y="4862512"/>
            <a:ext cx="42672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Disk Space: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Requires large disk space for each guest OS's files.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Benefits and Drawbacks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6" name="Google Shape;1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2190750" y="2847975"/>
            <a:ext cx="81915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432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Lato"/>
              <a:buChar char="●"/>
            </a:pPr>
            <a:r>
              <a:rPr b="1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1972: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IBM announced VM/370 for the System/370, dividing mainframes into multiple virtual machines, each running its own 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2190750" y="3552825"/>
            <a:ext cx="81915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432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Lato"/>
              <a:buChar char="●"/>
            </a:pPr>
            <a:r>
              <a:rPr b="1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Virtual Disks: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To solve the problem of limited physical drives, IBM created "minidisks." These were virtual disks that allocated tracks on physical disks as needed.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2190750" y="4257675"/>
            <a:ext cx="81915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432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Lato"/>
              <a:buChar char="●"/>
            </a:pPr>
            <a:r>
              <a:rPr b="1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Time-Sharing:</a:t>
            </a: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VM/370 managed resources so every user felt they had a complete replica of the System/370, allowing different OSs to run concurrently.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A Brief History of VMs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5" name="Google Shape;1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6"/>
          <p:cNvSpPr txBox="1"/>
          <p:nvPr/>
        </p:nvSpPr>
        <p:spPr>
          <a:xfrm>
            <a:off x="990361" y="3214687"/>
            <a:ext cx="10211276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VM Building Blocks: How It Works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1" name="Google Shape;1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2" name="Google Shape;15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2000250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 txBox="1"/>
          <p:nvPr/>
        </p:nvSpPr>
        <p:spPr>
          <a:xfrm>
            <a:off x="571500" y="2000250"/>
            <a:ext cx="555069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The "Trap-and-Emulate" Method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571500" y="2628900"/>
            <a:ext cx="528637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The Guest OS runs at a lower privilege level (e.g., Ring 1) than the VMM (Ring 0).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571500" y="3314700"/>
            <a:ext cx="52863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When the guest kernel attempts a privileged instruction (like setting the IDT or accessing hardware), it's an error because it's in a lower-privilege mode. This error causes a "trap" to the VMM.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571500" y="4257675"/>
            <a:ext cx="528637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The VMM gains control, emulates the action the guest *thought* it was doing, and then returns control to the guest.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57" name="Google Shape;15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3650" y="2009775"/>
            <a:ext cx="5267325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7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Building Block: Trap-and-Emulate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3" name="Google Shape;16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4" name="Google Shape;16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128837"/>
            <a:ext cx="5286375" cy="3552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5" name="Google Shape;16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2128837"/>
            <a:ext cx="5286375" cy="35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8"/>
          <p:cNvSpPr txBox="1"/>
          <p:nvPr/>
        </p:nvSpPr>
        <p:spPr>
          <a:xfrm>
            <a:off x="962025" y="2519362"/>
            <a:ext cx="4730591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Binary Translation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962025" y="3148012"/>
            <a:ext cx="450532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The VMM's virtualization layer sits at the most privileged level (Ring 0). The guest OS is moved to a less privileged level (Ring 1).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 txBox="1"/>
          <p:nvPr/>
        </p:nvSpPr>
        <p:spPr>
          <a:xfrm>
            <a:off x="962025" y="4090987"/>
            <a:ext cx="4505325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Non-virtualizable kernel code from the guest is translated "on the fly" into new instruction sequences that have the intended effect on the virtual hardware. User-level code runs directly on the CPU.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6724650" y="2519362"/>
            <a:ext cx="4730591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B82F6"/>
                </a:solidFill>
                <a:latin typeface="Poppins"/>
                <a:ea typeface="Poppins"/>
                <a:cs typeface="Poppins"/>
                <a:sym typeface="Poppins"/>
              </a:rPr>
              <a:t>Hardware Assisted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6724650" y="3148012"/>
            <a:ext cx="450532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Requires special CPU support (e.g., Intel VT-x, AMD-V). This creates a new "root mode" privilege level below Ring 0 for the hypervisor.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8"/>
          <p:cNvSpPr txBox="1"/>
          <p:nvPr/>
        </p:nvSpPr>
        <p:spPr>
          <a:xfrm>
            <a:off x="6724650" y="4090987"/>
            <a:ext cx="450532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Privileged and sensitive calls from the guest OS are set to automatically trap to the hypervisor, which is more efficient than binary translation's high overhead.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Building Blocks: Translation &amp; Hardware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7" name="Google Shape;17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75" y="-12820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9"/>
          <p:cNvSpPr txBox="1"/>
          <p:nvPr/>
        </p:nvSpPr>
        <p:spPr>
          <a:xfrm>
            <a:off x="1555432" y="3214687"/>
            <a:ext cx="9081135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Types of Hypervisors (VMMs)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